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80" d="100"/>
          <a:sy n="80" d="100"/>
        </p:scale>
        <p:origin x="7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DF827-520D-FE8D-363A-5A921EC818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60D365-9CA4-AD28-5169-4CAD879EC4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E7C999-A997-A18F-2644-1D96E8A11D2F}"/>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866A06BC-5BF2-3DAD-3F2C-B6134E793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8F2FC3-DD46-2EBE-468D-269A17444A92}"/>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752265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F2E9C-901F-E911-2697-2F2B75E68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4CE853-4437-58E0-12DD-66CF15C491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475C8E-9A7A-7D61-A8D3-EDF74CFEA3CF}"/>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8070CE4D-2F44-0AA9-CEBE-0438BACC6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4133A-53FA-0AA3-82DE-EACF5F0C8CF1}"/>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563809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2CB8D6-E9A6-74E1-EB54-28D4B10D64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D947F2-CBE7-3078-AE01-EFDFCF74C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F6FD92-A62B-798F-4BFC-A2F3D5CDF0AC}"/>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0FB988FE-F681-6222-0538-2DD75C0FD5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3A8FAF-314A-7DDD-8E73-CEDB78418AC9}"/>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169480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3DA55-2EDE-6123-5BEE-2A5A49917C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AED7AB-B3C3-E5D5-26AB-7B3DC53B6F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8BF0F8-4833-61E8-CC9D-21BF1C4D0816}"/>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FCEE921A-6B3E-DD03-3BC4-0BFFFE905F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3AABC5-C0CD-C5EC-57DA-ED520A424AE4}"/>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93351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124BF-2571-645C-B75F-364AE381D8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7A7244-DE09-224B-B445-D279B02358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95D4F28-D826-E5E0-DAA4-EBB0070DC342}"/>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1FB7805B-7C84-785A-7908-C21EFED2AB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52B863-C975-FE4A-E16B-933AA30F940A}"/>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2340544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87E6D-F177-B4F5-035F-2838FA3A25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12183C-E5BC-FCBA-B049-327F5EBC56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3E2127-261E-904F-005F-83F194CEB4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DCA21E-8E9F-1712-C817-201C78888884}"/>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6" name="Footer Placeholder 5">
            <a:extLst>
              <a:ext uri="{FF2B5EF4-FFF2-40B4-BE49-F238E27FC236}">
                <a16:creationId xmlns:a16="http://schemas.microsoft.com/office/drawing/2014/main" id="{2B06E01D-B41F-DCC0-959F-C476708E9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EBBE44-562B-9666-71D4-4C46B358E442}"/>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512623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376CE-5192-2339-EA5B-C5BCF6BEA5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4FA513-C242-58EF-27E3-35924F2006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E533D4-3AE9-E9B9-32D5-4A0CA315C0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EE6FFD-C53F-BFAE-3ED6-8FFD9513BF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2DFA04-6463-4357-92D0-ECB46D59FF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1EC544-37CD-99E4-2E58-8C22D35B62BE}"/>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8" name="Footer Placeholder 7">
            <a:extLst>
              <a:ext uri="{FF2B5EF4-FFF2-40B4-BE49-F238E27FC236}">
                <a16:creationId xmlns:a16="http://schemas.microsoft.com/office/drawing/2014/main" id="{493546F7-D911-32E6-B057-D878855825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9E1BD1-6B92-B318-5D30-C3EB6251C1AE}"/>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264950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21975-A1B8-B6EE-0630-10076CE83D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9DADA4-498F-E5E2-46E3-57BC163A3909}"/>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4" name="Footer Placeholder 3">
            <a:extLst>
              <a:ext uri="{FF2B5EF4-FFF2-40B4-BE49-F238E27FC236}">
                <a16:creationId xmlns:a16="http://schemas.microsoft.com/office/drawing/2014/main" id="{D0EF98EF-8005-9FDF-C4C6-4E25016077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76F820-42E5-4AEC-128D-4040EE49C2F1}"/>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59990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A19B0A-27B6-2A5A-355A-0B0A5D45607E}"/>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3" name="Footer Placeholder 2">
            <a:extLst>
              <a:ext uri="{FF2B5EF4-FFF2-40B4-BE49-F238E27FC236}">
                <a16:creationId xmlns:a16="http://schemas.microsoft.com/office/drawing/2014/main" id="{409647F8-7DF2-A189-DBB7-1B3122233E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FC6EE5-2488-A2FF-9856-ED4185F24A1E}"/>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2931151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29769-2D33-DA6F-E697-F2E5CC039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C1B860-EB6B-B34E-52A7-6725FA3A6A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579DB2-0E2A-0CF1-896F-DC0A66AF24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4D14A8-CDCB-3BC9-DAFC-DBC8B2202B91}"/>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6" name="Footer Placeholder 5">
            <a:extLst>
              <a:ext uri="{FF2B5EF4-FFF2-40B4-BE49-F238E27FC236}">
                <a16:creationId xmlns:a16="http://schemas.microsoft.com/office/drawing/2014/main" id="{F5567A88-F1E3-F389-87D4-30437C21AF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2FBDD8-5D61-C301-0BF5-5DC205BE827E}"/>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852682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B1E6E-E6B9-F971-72A5-2837D6851D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F98488-5610-BFFD-C75B-127EB8DDC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685111-9752-7D1C-2059-927EBC197C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D1E4F4-C499-4521-BF46-B105315B0EB5}"/>
              </a:ext>
            </a:extLst>
          </p:cNvPr>
          <p:cNvSpPr>
            <a:spLocks noGrp="1"/>
          </p:cNvSpPr>
          <p:nvPr>
            <p:ph type="dt" sz="half" idx="10"/>
          </p:nvPr>
        </p:nvSpPr>
        <p:spPr/>
        <p:txBody>
          <a:bodyPr/>
          <a:lstStyle/>
          <a:p>
            <a:fld id="{6680059D-96D8-4F0E-ADBF-C1C8244A00DD}" type="datetimeFigureOut">
              <a:rPr lang="en-US" smtClean="0"/>
              <a:t>2/26/2025</a:t>
            </a:fld>
            <a:endParaRPr lang="en-US"/>
          </a:p>
        </p:txBody>
      </p:sp>
      <p:sp>
        <p:nvSpPr>
          <p:cNvPr id="6" name="Footer Placeholder 5">
            <a:extLst>
              <a:ext uri="{FF2B5EF4-FFF2-40B4-BE49-F238E27FC236}">
                <a16:creationId xmlns:a16="http://schemas.microsoft.com/office/drawing/2014/main" id="{C6469287-918C-FD6B-822E-B5C0915695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9D18A4-6CF7-2647-87D6-7A0451526174}"/>
              </a:ext>
            </a:extLst>
          </p:cNvPr>
          <p:cNvSpPr>
            <a:spLocks noGrp="1"/>
          </p:cNvSpPr>
          <p:nvPr>
            <p:ph type="sldNum" sz="quarter" idx="12"/>
          </p:nvPr>
        </p:nvSpPr>
        <p:spPr/>
        <p:txBody>
          <a:bodyPr/>
          <a:lstStyle/>
          <a:p>
            <a:fld id="{050035FE-A042-423F-B085-BECEE4ACAEDB}" type="slidenum">
              <a:rPr lang="en-US" smtClean="0"/>
              <a:t>‹#›</a:t>
            </a:fld>
            <a:endParaRPr lang="en-US"/>
          </a:p>
        </p:txBody>
      </p:sp>
    </p:spTree>
    <p:extLst>
      <p:ext uri="{BB962C8B-B14F-4D97-AF65-F5344CB8AC3E}">
        <p14:creationId xmlns:p14="http://schemas.microsoft.com/office/powerpoint/2010/main" val="319519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081AB3-30B5-E1D9-6C60-2619EDFD76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6DD40C-9422-0407-D38D-AC004C9D7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D072-DD73-CCC9-55CE-1AE47B5417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80059D-96D8-4F0E-ADBF-C1C8244A00DD}" type="datetimeFigureOut">
              <a:rPr lang="en-US" smtClean="0"/>
              <a:t>2/26/2025</a:t>
            </a:fld>
            <a:endParaRPr lang="en-US"/>
          </a:p>
        </p:txBody>
      </p:sp>
      <p:sp>
        <p:nvSpPr>
          <p:cNvPr id="5" name="Footer Placeholder 4">
            <a:extLst>
              <a:ext uri="{FF2B5EF4-FFF2-40B4-BE49-F238E27FC236}">
                <a16:creationId xmlns:a16="http://schemas.microsoft.com/office/drawing/2014/main" id="{699A5C41-382B-A5D0-6C28-FD8016C54A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9E3C4EF-5094-DD3D-F90A-FCA1F56C27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035FE-A042-423F-B085-BECEE4ACAEDB}" type="slidenum">
              <a:rPr lang="en-US" smtClean="0"/>
              <a:t>‹#›</a:t>
            </a:fld>
            <a:endParaRPr lang="en-US"/>
          </a:p>
        </p:txBody>
      </p:sp>
    </p:spTree>
    <p:extLst>
      <p:ext uri="{BB962C8B-B14F-4D97-AF65-F5344CB8AC3E}">
        <p14:creationId xmlns:p14="http://schemas.microsoft.com/office/powerpoint/2010/main" val="4071264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20EAC-F10F-CA09-0448-B12AB047D4B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CB0B363-AFD0-2CDE-957A-A8B82653AE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0A4CBC4-D640-DA03-0C07-D109A40FA142}"/>
              </a:ext>
            </a:extLst>
          </p:cNvPr>
          <p:cNvSpPr>
            <a:spLocks noGrp="1"/>
          </p:cNvSpPr>
          <p:nvPr>
            <p:ph type="ctrTitle"/>
          </p:nvPr>
        </p:nvSpPr>
        <p:spPr>
          <a:xfrm>
            <a:off x="1428750" y="3025775"/>
            <a:ext cx="9144000" cy="2387600"/>
          </a:xfrm>
        </p:spPr>
        <p:txBody>
          <a:bodyPr>
            <a:normAutofit fontScale="90000"/>
          </a:bodyPr>
          <a:lstStyle/>
          <a:p>
            <a:pPr marL="0" marR="0" algn="ctr">
              <a:lnSpc>
                <a:spcPct val="106000"/>
              </a:lnSpc>
              <a:spcBef>
                <a:spcPts val="0"/>
              </a:spcBef>
              <a:spcAft>
                <a:spcPts val="0"/>
              </a:spcAft>
            </a:pPr>
            <a:r>
              <a:rPr lang="en-US" sz="1800" b="1" kern="100" dirty="0">
                <a:effectLst/>
                <a:latin typeface="Times" panose="02020603050405020304" pitchFamily="18" charset="0"/>
                <a:ea typeface="Calibri" panose="020F0502020204030204" pitchFamily="34" charset="0"/>
                <a:cs typeface="Times New Roman" panose="02020603050405020304" pitchFamily="18" charset="0"/>
              </a:rPr>
              <a:t>Altered ultrasonographic activity of multifidus and abdominal muscles during breathing in Karate athletes with and without nonspecific chronic low back pain</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b="1" kern="100" dirty="0">
                <a:effectLst/>
                <a:latin typeface="Times" panose="02020603050405020304" pitchFamily="18" charset="0"/>
                <a:ea typeface="Calibri" panose="020F0502020204030204" pitchFamily="34"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Times" panose="02020603050405020304" pitchFamily="18" charset="0"/>
                <a:ea typeface="Calibri" panose="020F0502020204030204" pitchFamily="34" charset="0"/>
                <a:cs typeface="Times New Roman" panose="02020603050405020304" pitchFamily="18" charset="0"/>
              </a:rPr>
              <a:t>A Mirtaleb</a:t>
            </a:r>
            <a:r>
              <a:rPr lang="en-US" sz="1800" kern="100" baseline="30000" dirty="0">
                <a:effectLst/>
                <a:latin typeface="Times" panose="02020603050405020304" pitchFamily="18" charset="0"/>
                <a:ea typeface="Calibri" panose="020F0502020204030204" pitchFamily="34" charset="0"/>
                <a:cs typeface="Times New Roman" panose="02020603050405020304" pitchFamily="18" charset="0"/>
              </a:rPr>
              <a:t>1</a:t>
            </a:r>
            <a:r>
              <a:rPr lang="en-US" sz="1800" kern="100" dirty="0">
                <a:effectLst/>
                <a:latin typeface="Times" panose="02020603050405020304" pitchFamily="18" charset="0"/>
                <a:ea typeface="Calibri" panose="020F0502020204030204" pitchFamily="34" charset="0"/>
                <a:cs typeface="Times New Roman" panose="02020603050405020304" pitchFamily="18" charset="0"/>
              </a:rPr>
              <a:t>, N Rahmani</a:t>
            </a:r>
            <a:r>
              <a:rPr lang="en-US" sz="1800" kern="100" baseline="30000" dirty="0">
                <a:effectLst/>
                <a:latin typeface="Times" panose="02020603050405020304" pitchFamily="18" charset="0"/>
                <a:ea typeface="Calibri" panose="020F0502020204030204" pitchFamily="34" charset="0"/>
                <a:cs typeface="Times New Roman" panose="02020603050405020304" pitchFamily="18" charset="0"/>
              </a:rPr>
              <a:t>2</a:t>
            </a:r>
            <a:r>
              <a:rPr lang="en-US" sz="1800" kern="100" dirty="0">
                <a:effectLst/>
                <a:latin typeface="Times" panose="02020603050405020304" pitchFamily="18" charset="0"/>
                <a:ea typeface="Calibri" panose="020F0502020204030204" pitchFamily="34" charset="0"/>
                <a:cs typeface="Times New Roman" panose="02020603050405020304" pitchFamily="18" charset="0"/>
              </a:rPr>
              <a:t>, MA </a:t>
            </a:r>
            <a:r>
              <a:rPr lang="en-US" sz="1800" kern="100" dirty="0" err="1">
                <a:effectLst/>
                <a:latin typeface="Times" panose="02020603050405020304" pitchFamily="18" charset="0"/>
                <a:ea typeface="Calibri" panose="020F0502020204030204" pitchFamily="34" charset="0"/>
                <a:cs typeface="Times New Roman" panose="02020603050405020304" pitchFamily="18" charset="0"/>
              </a:rPr>
              <a:t>Mohseni</a:t>
            </a:r>
            <a:r>
              <a:rPr lang="en-US" sz="1800" kern="100" dirty="0">
                <a:effectLst/>
                <a:latin typeface="Times" panose="02020603050405020304" pitchFamily="18" charset="0"/>
                <a:ea typeface="Calibri" panose="020F0502020204030204" pitchFamily="34" charset="0"/>
                <a:cs typeface="Times New Roman" panose="02020603050405020304" pitchFamily="18" charset="0"/>
              </a:rPr>
              <a:t> Bandpei</a:t>
            </a:r>
            <a:r>
              <a:rPr lang="en-US" sz="1800" kern="100" baseline="30000" dirty="0">
                <a:effectLst/>
                <a:latin typeface="Times" panose="02020603050405020304" pitchFamily="18" charset="0"/>
                <a:ea typeface="Calibri" panose="020F0502020204030204" pitchFamily="34" charset="0"/>
                <a:cs typeface="Times New Roman" panose="02020603050405020304" pitchFamily="18" charset="0"/>
              </a:rPr>
              <a:t>3</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Times" panose="02020603050405020304" pitchFamily="18" charset="0"/>
                <a:ea typeface="Calibri" panose="020F0502020204030204" pitchFamily="34"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Times" panose="02020603050405020304" pitchFamily="18" charset="0"/>
                <a:ea typeface="Calibri" panose="020F0502020204030204" pitchFamily="34" charset="0"/>
                <a:cs typeface="Times New Roman" panose="02020603050405020304" pitchFamily="18" charset="0"/>
              </a:rPr>
              <a:t>1.MSc., PT. Physiotherapy Department, University of Social Welfare and Rehabilitation Sciences, Tehran, Iran</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Times" panose="02020603050405020304" pitchFamily="18" charset="0"/>
                <a:ea typeface="Calibri" panose="020F0502020204030204" pitchFamily="34" charset="0"/>
                <a:cs typeface="Times New Roman" panose="02020603050405020304" pitchFamily="18" charset="0"/>
              </a:rPr>
              <a:t>2.Assistant Professor, Ph.D., PT. Neuromusculoskeletal Rehabilitation Research Center, University of Social Welfare and Rehabilitation Sciences, Tehran, Iran. </a:t>
            </a:r>
            <a:br>
              <a:rPr lang="en-US" sz="1800" kern="100" dirty="0">
                <a:effectLst/>
                <a:latin typeface="Calibri" panose="020F0502020204030204" pitchFamily="34" charset="0"/>
                <a:ea typeface="Calibri" panose="020F0502020204030204" pitchFamily="34" charset="0"/>
                <a:cs typeface="Arial" panose="020B0604020202020204" pitchFamily="34" charset="0"/>
              </a:rPr>
            </a:br>
            <a:r>
              <a:rPr lang="en-US" sz="1800" kern="100" dirty="0">
                <a:effectLst/>
                <a:latin typeface="Times" panose="02020603050405020304" pitchFamily="18" charset="0"/>
                <a:ea typeface="Calibri" panose="020F0502020204030204" pitchFamily="34" charset="0"/>
                <a:cs typeface="Times New Roman" panose="02020603050405020304" pitchFamily="18" charset="0"/>
              </a:rPr>
              <a:t>3.Professor, Ph.D., PT. Neuromusculoskeletal Rehabilitation Research Center, University of Social Welfare and Rehabilitation Sciences, Tehran, Iran</a:t>
            </a:r>
            <a:br>
              <a:rPr lang="en-US" sz="1800" kern="100" dirty="0">
                <a:effectLst/>
                <a:latin typeface="Calibri" panose="020F0502020204030204" pitchFamily="34" charset="0"/>
                <a:ea typeface="Calibri" panose="020F0502020204030204" pitchFamily="34" charset="0"/>
                <a:cs typeface="Arial" panose="020B0604020202020204" pitchFamily="34" charset="0"/>
              </a:rPr>
            </a:br>
            <a:br>
              <a:rPr lang="en-US" sz="1800" kern="100" dirty="0">
                <a:effectLst/>
                <a:latin typeface="Calibri" panose="020F0502020204030204" pitchFamily="34" charset="0"/>
                <a:ea typeface="Calibri" panose="020F0502020204030204" pitchFamily="34" charset="0"/>
                <a:cs typeface="Arial" panose="020B0604020202020204" pitchFamily="34" charset="0"/>
              </a:rPr>
            </a:br>
            <a:endParaRPr lang="en-US" dirty="0"/>
          </a:p>
        </p:txBody>
      </p:sp>
    </p:spTree>
    <p:extLst>
      <p:ext uri="{BB962C8B-B14F-4D97-AF65-F5344CB8AC3E}">
        <p14:creationId xmlns:p14="http://schemas.microsoft.com/office/powerpoint/2010/main" val="2378120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8EDA2-DF7C-CB95-7704-0904CD9F5F9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7302538-B007-A92C-F410-ED49D509C2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8B8727F-CBB0-F304-C0D9-E54A18E218E6}"/>
              </a:ext>
            </a:extLst>
          </p:cNvPr>
          <p:cNvSpPr>
            <a:spLocks noGrp="1"/>
          </p:cNvSpPr>
          <p:nvPr>
            <p:ph type="ctrTitle"/>
          </p:nvPr>
        </p:nvSpPr>
        <p:spPr>
          <a:xfrm>
            <a:off x="1524000" y="3819525"/>
            <a:ext cx="9144000" cy="2387600"/>
          </a:xfrm>
        </p:spPr>
        <p:txBody>
          <a:bodyPr>
            <a:noAutofit/>
          </a:bodyPr>
          <a:lstStyle/>
          <a:p>
            <a:pPr marL="0" marR="0" algn="l">
              <a:lnSpc>
                <a:spcPct val="106000"/>
              </a:lnSpc>
              <a:spcBef>
                <a:spcPts val="0"/>
              </a:spcBef>
              <a:spcAft>
                <a:spcPts val="0"/>
              </a:spcAft>
            </a:pP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Abstract </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Purpose:</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While many researchers have investigated on low back pain (LBP) and its association with the thickness of trunk muscles in the general population, few studied this association in athletes. This study aimed to investigate the altered ultrasonographic measurements of abdominal muscles and multifidus during breathing in karate athletes with and without chronic low back pain (CLBP).</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Design:</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Cross-sectional study.</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Introduction:</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CLBP is a common problem among karate athletes. According to the research, the activity of the back extensors, especially multifidus, and abdominal musculature vary among CLBP patients. These muscles seem to be responsible in maintaining the spinal stability. Furthermore, their activities are associated with respiration. The aim of this study was to investigate the altered ultrasonographic activity of abdominal muscles and lumbar multifidus during breathing in karate athletes with and without CLBP.</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Methods:</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Through a cross-sectional study, 15 karate athletes with CLBP and 15 karate athletes without CLBP participated in the study. Muscle thickness change was measured by ultrasonography at the end-inspiration and end-expiration phases for the transverse abdominis (</a:t>
            </a:r>
            <a:r>
              <a:rPr lang="en-US" sz="1400" kern="100" dirty="0" err="1">
                <a:effectLst/>
                <a:latin typeface="Times" panose="02020603050405020304" pitchFamily="18" charset="0"/>
                <a:ea typeface="Calibri" panose="020F0502020204030204" pitchFamily="34" charset="0"/>
                <a:cs typeface="Times New Roman" panose="02020603050405020304" pitchFamily="18" charset="0"/>
              </a:rPr>
              <a:t>TrA</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internal oblique (IO), external oblique (EO), and rectus abdominis (RA) and lumbar multifidus (LM) muscles. The breathing phases were monitored by the belt sensors around the participants’ waist (Fig 1). </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Results:</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A significant difference was shown in the average size of the EO muscle at the end of expiration between the healthy and CLBP groups (p &lt; 0.05), so that the size of the EO muscle at the end of expiration was smaller in the athletes with CLBP than in the healthy group. The average size of the IO, </a:t>
            </a:r>
            <a:r>
              <a:rPr lang="en-US" sz="1400" kern="100" dirty="0" err="1">
                <a:effectLst/>
                <a:latin typeface="Times" panose="02020603050405020304" pitchFamily="18" charset="0"/>
                <a:ea typeface="Calibri" panose="020F0502020204030204" pitchFamily="34" charset="0"/>
                <a:cs typeface="Times New Roman" panose="02020603050405020304" pitchFamily="18" charset="0"/>
              </a:rPr>
              <a:t>TrA</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and LM muscles in the group of karate athletes with CLBP was lower than the healthy group, but the differences were not statistically significant.</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Conclusion:</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The results demonstrated that Karate athletes with CLBP had smaller EO muscles thickness at the end of expiration than the healthy group. However, further large-scale studies are needed to support the findings of the current study.</a:t>
            </a:r>
            <a:br>
              <a:rPr lang="en-US" sz="1400" kern="100" dirty="0">
                <a:effectLst/>
                <a:latin typeface="Calibri" panose="020F0502020204030204" pitchFamily="34" charset="0"/>
                <a:ea typeface="Calibri" panose="020F0502020204030204" pitchFamily="34" charset="0"/>
                <a:cs typeface="Arial" panose="020B0604020202020204" pitchFamily="34" charset="0"/>
              </a:rPr>
            </a:br>
            <a:r>
              <a:rPr lang="en-US" sz="1400" b="1" kern="100" dirty="0">
                <a:effectLst/>
                <a:latin typeface="Times" panose="02020603050405020304" pitchFamily="18" charset="0"/>
                <a:ea typeface="Calibri" panose="020F0502020204030204" pitchFamily="34" charset="0"/>
                <a:cs typeface="Times New Roman" panose="02020603050405020304" pitchFamily="18" charset="0"/>
              </a:rPr>
              <a:t>Keywords:</a:t>
            </a:r>
            <a:r>
              <a:rPr lang="en-US" sz="1400" kern="100" dirty="0">
                <a:effectLst/>
                <a:latin typeface="Times" panose="02020603050405020304" pitchFamily="18" charset="0"/>
                <a:ea typeface="Calibri" panose="020F0502020204030204" pitchFamily="34" charset="0"/>
                <a:cs typeface="Times New Roman" panose="02020603050405020304" pitchFamily="18" charset="0"/>
              </a:rPr>
              <a:t> Low back pain · Abdominal muscles · Multifidus · Ultrasonography · Respiration · Karate</a:t>
            </a:r>
            <a:endParaRPr lang="en-US" sz="1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6020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0B08F-CFC0-DBC1-89DC-5707DE2A61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B631B1D-3DB6-3509-1C48-977E6E658C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BB4FDEC-BDA0-CA30-71A9-2AE66C739207}"/>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42D564C9-5219-425F-998A-00BB91F27C8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28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507</Words>
  <Application>Microsoft Office PowerPoint</Application>
  <PresentationFormat>Widescreen</PresentationFormat>
  <Paragraphs>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vt:lpstr>
      <vt:lpstr>Office Theme</vt:lpstr>
      <vt:lpstr>Altered ultrasonographic activity of multifidus and abdominal muscles during breathing in Karate athletes with and without nonspecific chronic low back pain   A Mirtaleb1, N Rahmani2, MA Mohseni Bandpei3   1.MSc., PT. Physiotherapy Department, University of Social Welfare and Rehabilitation Sciences, Tehran, Iran 2.Assistant Professor, Ph.D., PT. Neuromusculoskeletal Rehabilitation Research Center, University of Social Welfare and Rehabilitation Sciences, Tehran, Iran.  3.Professor, Ph.D., PT. Neuromusculoskeletal Rehabilitation Research Center, University of Social Welfare and Rehabilitation Sciences, Tehran, Iran  </vt:lpstr>
      <vt:lpstr>Abstract  Purpose: While many researchers have investigated on low back pain (LBP) and its association with the thickness of trunk muscles in the general population, few studied this association in athletes. This study aimed to investigate the altered ultrasonographic measurements of abdominal muscles and multifidus during breathing in karate athletes with and without chronic low back pain (CLBP). Design: Cross-sectional study. Introduction: CLBP is a common problem among karate athletes. According to the research, the activity of the back extensors, especially multifidus, and abdominal musculature vary among CLBP patients. These muscles seem to be responsible in maintaining the spinal stability. Furthermore, their activities are associated with respiration. The aim of this study was to investigate the altered ultrasonographic activity of abdominal muscles and lumbar multifidus during breathing in karate athletes with and without CLBP. Methods: Through a cross-sectional study, 15 karate athletes with CLBP and 15 karate athletes without CLBP participated in the study. Muscle thickness change was measured by ultrasonography at the end-inspiration and end-expiration phases for the transverse abdominis (TrA), internal oblique (IO), external oblique (EO), and rectus abdominis (RA) and lumbar multifidus (LM) muscles. The breathing phases were monitored by the belt sensors around the participants’ waist (Fig 1).  Results: A significant difference was shown in the average size of the EO muscle at the end of expiration between the healthy and CLBP groups (p &lt; 0.05), so that the size of the EO muscle at the end of expiration was smaller in the athletes with CLBP than in the healthy group. The average size of the IO, TrA and LM muscles in the group of karate athletes with CLBP was lower than the healthy group, but the differences were not statistically significant. Conclusion: The results demonstrated that Karate athletes with CLBP had smaller EO muscles thickness at the end of expiration than the healthy group. However, further large-scale studies are needed to support the findings of the current study. Keywords: Low back pain · Abdominal muscles · Multifidus · Ultrasonography · Respiration · Karate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association between craniovertebral angle and neck muscle size using ultrasonography: A systematic review   Fatemeh Binaei1, Nahid Rahmani2, Mohammad Ali Mohseni Bandpei3 1. Neuromusculoskeletal Rehabilitation Research Center, University of Social Welfare and Rehabilitation Sciences, Tehran, Iran.  2.Assistant Professor, Ph.D., PT. Pediatric neurorehabilitation research center, Physiotherapy department, university of social welfare and rehabilitation sciences, Tehran, Iran.  3.Professor, Ph.D., PT. Neuromusculoskeletal Rehabilitation Research Center, University of Social Welfare and Rehabilitation Sciences, Tehran, Iran Abstract Background and aims: Using ultrasonography to systematically review all published studies that investigated the association between craniovertebral angle and neck muscle size. Methods: This systematic review followed the Preferred Reporting Items for Systematic Reviews and Meta-Analyses (PRISMA) guidelines. Searches were performed in PubMed, Science Direct, OVID, MEDLINE, and Google Scholar databases from January 2000 to October 2024. The keywords used were: "Forward head posture", "Cranial vertebral angle", "size", "thickness", "weakness", "enlargement", "hypertrophy", "ultrasonography*", "Diagnostic ultrasound", "ultrasonic imaging", "imaging", "medical sonography", and "ultrasonic diagnostic". Results: Of the 329 articles retrieved from the databases, 10 studies fulfilled the inclusion criteria. Four studies investigated the size of neck flexor muscles, four articles investigated the size of neck extensor muscles, and two articles focused on the size of both neck flexor and extensor muscles. Six studies compared participants with and without forward head posture. Two studies were conducted among asymptomatic subjects, while the other two studies were conducted among participants with and without neck pain. Conclusion: The reviewed studies demonstrated that changes in the craniovertebral angle are associated with alterations in neck muscle size, particularly affecting the sternocleidomastoid and semispinalis capitis</dc:title>
  <dc:creator>Ali Ashiani</dc:creator>
  <cp:lastModifiedBy>Mahbooballah</cp:lastModifiedBy>
  <cp:revision>5</cp:revision>
  <dcterms:created xsi:type="dcterms:W3CDTF">2025-02-22T20:55:03Z</dcterms:created>
  <dcterms:modified xsi:type="dcterms:W3CDTF">2025-02-26T19:41:48Z</dcterms:modified>
</cp:coreProperties>
</file>